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5" r:id="rId4"/>
  </p:sldMasterIdLst>
  <p:notesMasterIdLst>
    <p:notesMasterId r:id="rId15"/>
  </p:notesMasterIdLst>
  <p:handoutMasterIdLst>
    <p:handoutMasterId r:id="rId16"/>
  </p:handoutMasterIdLst>
  <p:sldIdLst>
    <p:sldId id="316" r:id="rId5"/>
    <p:sldId id="263" r:id="rId6"/>
    <p:sldId id="313" r:id="rId7"/>
    <p:sldId id="314" r:id="rId8"/>
    <p:sldId id="294" r:id="rId9"/>
    <p:sldId id="295" r:id="rId10"/>
    <p:sldId id="303" r:id="rId11"/>
    <p:sldId id="298" r:id="rId12"/>
    <p:sldId id="269" r:id="rId13"/>
    <p:sldId id="31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F33"/>
    <a:srgbClr val="F4D233"/>
    <a:srgbClr val="FFCC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2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ntestazione 1">
            <a:extLst>
              <a:ext uri="{FF2B5EF4-FFF2-40B4-BE49-F238E27FC236}">
                <a16:creationId xmlns:a16="http://schemas.microsoft.com/office/drawing/2014/main" id="{540E6AC3-3D7B-4FA8-879C-BBE3EC5F8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A2678542-2940-475A-848F-F9A9D2E0F0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7CA1-A0E4-4681-9400-8AA2960C3492}" type="datetimeFigureOut">
              <a:rPr lang="it-IT" smtClean="0"/>
              <a:t>29/07/2020</a:t>
            </a:fld>
            <a:endParaRPr lang="it-IT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C643CD83-977F-47EB-87BF-1858FB924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0B6FC19D-E174-44DE-B0F3-1A168EAC64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331F6-8F7E-4246-8C74-B4ADCB6CB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16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ntestazione 1">
            <a:extLst>
              <a:ext uri="{FF2B5EF4-FFF2-40B4-BE49-F238E27FC236}">
                <a16:creationId xmlns:a16="http://schemas.microsoft.com/office/drawing/2014/main" id="{5B28CC00-5A57-4A28-B838-8B1271419B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9" name="Segnaposto data 2">
            <a:extLst>
              <a:ext uri="{FF2B5EF4-FFF2-40B4-BE49-F238E27FC236}">
                <a16:creationId xmlns:a16="http://schemas.microsoft.com/office/drawing/2014/main" id="{26A49A0D-1279-4CD3-B4F5-7BC138D7CC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9518-18AD-412B-BF2A-F68A273CF223}" type="datetimeFigureOut">
              <a:rPr lang="it-IT" smtClean="0"/>
              <a:t>29/07/2020</a:t>
            </a:fld>
            <a:endParaRPr lang="it-IT"/>
          </a:p>
        </p:txBody>
      </p:sp>
      <p:sp>
        <p:nvSpPr>
          <p:cNvPr id="10" name="Segnaposto immagine diapositiva 3">
            <a:extLst>
              <a:ext uri="{FF2B5EF4-FFF2-40B4-BE49-F238E27FC236}">
                <a16:creationId xmlns:a16="http://schemas.microsoft.com/office/drawing/2014/main" id="{E1E0BEDB-7EE1-4F63-94EB-4D3CD0C78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11" name="Segnaposto note 4">
            <a:extLst>
              <a:ext uri="{FF2B5EF4-FFF2-40B4-BE49-F238E27FC236}">
                <a16:creationId xmlns:a16="http://schemas.microsoft.com/office/drawing/2014/main" id="{9C3D6932-7998-48AA-863D-A0885F5BC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4C65F1C1-1244-4F9C-B4D7-CDC7FBE7FB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CC1A9119-320F-4C2B-B1FE-D60CDEC29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493F8-B547-405C-87CD-CF55683253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98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457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85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876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31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510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16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151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695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50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853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196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35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B0A7F4-DBC5-4277-80E8-141EBAE7D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54A4A1-E81C-4551-ADE9-B05F1D2AB10C}"/>
              </a:ext>
            </a:extLst>
          </p:cNvPr>
          <p:cNvSpPr txBox="1"/>
          <p:nvPr/>
        </p:nvSpPr>
        <p:spPr>
          <a:xfrm>
            <a:off x="1524000" y="1122362"/>
            <a:ext cx="9144000" cy="459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2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VERSO LA LEGGE REGIONALE </a:t>
            </a:r>
          </a:p>
          <a:p>
            <a:pPr defTabSz="914400">
              <a:lnSpc>
                <a:spcPct val="12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 CON </a:t>
            </a:r>
          </a:p>
          <a:p>
            <a:pPr defTabSz="914400">
              <a:lnSpc>
                <a:spcPct val="12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GIOVANI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CFF457E-532D-472A-9A79-1350A4FC0461}"/>
              </a:ext>
            </a:extLst>
          </p:cNvPr>
          <p:cNvCxnSpPr/>
          <p:nvPr/>
        </p:nvCxnSpPr>
        <p:spPr>
          <a:xfrm flipV="1">
            <a:off x="1712261" y="3715871"/>
            <a:ext cx="995082" cy="59167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5DA9D00-756B-414B-A77E-935136D59CD2}"/>
              </a:ext>
            </a:extLst>
          </p:cNvPr>
          <p:cNvCxnSpPr>
            <a:cxnSpLocks/>
          </p:cNvCxnSpPr>
          <p:nvPr/>
        </p:nvCxnSpPr>
        <p:spPr>
          <a:xfrm>
            <a:off x="1712261" y="3715871"/>
            <a:ext cx="1120588" cy="52891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2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E8AC398-2D66-4727-B035-364F29D70219}"/>
              </a:ext>
            </a:extLst>
          </p:cNvPr>
          <p:cNvSpPr/>
          <p:nvPr/>
        </p:nvSpPr>
        <p:spPr>
          <a:xfrm>
            <a:off x="4145594" y="6091830"/>
            <a:ext cx="3766861" cy="314021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E18242A4-31C7-4940-B567-792D8F5F9D58}"/>
              </a:ext>
            </a:extLst>
          </p:cNvPr>
          <p:cNvSpPr>
            <a:spLocks/>
          </p:cNvSpPr>
          <p:nvPr/>
        </p:nvSpPr>
        <p:spPr bwMode="auto">
          <a:xfrm>
            <a:off x="3373525" y="2727649"/>
            <a:ext cx="2167746" cy="2152123"/>
          </a:xfrm>
          <a:custGeom>
            <a:avLst/>
            <a:gdLst>
              <a:gd name="T0" fmla="*/ 81 w 276"/>
              <a:gd name="T1" fmla="*/ 219 h 274"/>
              <a:gd name="T2" fmla="*/ 71 w 276"/>
              <a:gd name="T3" fmla="*/ 239 h 274"/>
              <a:gd name="T4" fmla="*/ 54 w 276"/>
              <a:gd name="T5" fmla="*/ 260 h 274"/>
              <a:gd name="T6" fmla="*/ 17 w 276"/>
              <a:gd name="T7" fmla="*/ 250 h 274"/>
              <a:gd name="T8" fmla="*/ 28 w 276"/>
              <a:gd name="T9" fmla="*/ 215 h 274"/>
              <a:gd name="T10" fmla="*/ 53 w 276"/>
              <a:gd name="T11" fmla="*/ 201 h 274"/>
              <a:gd name="T12" fmla="*/ 60 w 276"/>
              <a:gd name="T13" fmla="*/ 197 h 274"/>
              <a:gd name="T14" fmla="*/ 0 w 276"/>
              <a:gd name="T15" fmla="*/ 137 h 274"/>
              <a:gd name="T16" fmla="*/ 48 w 276"/>
              <a:gd name="T17" fmla="*/ 91 h 274"/>
              <a:gd name="T18" fmla="*/ 56 w 276"/>
              <a:gd name="T19" fmla="*/ 106 h 274"/>
              <a:gd name="T20" fmla="*/ 107 w 276"/>
              <a:gd name="T21" fmla="*/ 126 h 274"/>
              <a:gd name="T22" fmla="*/ 129 w 276"/>
              <a:gd name="T23" fmla="*/ 91 h 274"/>
              <a:gd name="T24" fmla="*/ 99 w 276"/>
              <a:gd name="T25" fmla="*/ 51 h 274"/>
              <a:gd name="T26" fmla="*/ 97 w 276"/>
              <a:gd name="T27" fmla="*/ 50 h 274"/>
              <a:gd name="T28" fmla="*/ 92 w 276"/>
              <a:gd name="T29" fmla="*/ 47 h 274"/>
              <a:gd name="T30" fmla="*/ 139 w 276"/>
              <a:gd name="T31" fmla="*/ 0 h 274"/>
              <a:gd name="T32" fmla="*/ 196 w 276"/>
              <a:gd name="T33" fmla="*/ 58 h 274"/>
              <a:gd name="T34" fmla="*/ 212 w 276"/>
              <a:gd name="T35" fmla="*/ 28 h 274"/>
              <a:gd name="T36" fmla="*/ 248 w 276"/>
              <a:gd name="T37" fmla="*/ 15 h 274"/>
              <a:gd name="T38" fmla="*/ 262 w 276"/>
              <a:gd name="T39" fmla="*/ 45 h 274"/>
              <a:gd name="T40" fmla="*/ 240 w 276"/>
              <a:gd name="T41" fmla="*/ 68 h 274"/>
              <a:gd name="T42" fmla="*/ 221 w 276"/>
              <a:gd name="T43" fmla="*/ 78 h 274"/>
              <a:gd name="T44" fmla="*/ 218 w 276"/>
              <a:gd name="T45" fmla="*/ 80 h 274"/>
              <a:gd name="T46" fmla="*/ 239 w 276"/>
              <a:gd name="T47" fmla="*/ 100 h 274"/>
              <a:gd name="T48" fmla="*/ 273 w 276"/>
              <a:gd name="T49" fmla="*/ 135 h 274"/>
              <a:gd name="T50" fmla="*/ 273 w 276"/>
              <a:gd name="T51" fmla="*/ 140 h 274"/>
              <a:gd name="T52" fmla="*/ 221 w 276"/>
              <a:gd name="T53" fmla="*/ 192 h 274"/>
              <a:gd name="T54" fmla="*/ 218 w 276"/>
              <a:gd name="T55" fmla="*/ 196 h 274"/>
              <a:gd name="T56" fmla="*/ 238 w 276"/>
              <a:gd name="T57" fmla="*/ 206 h 274"/>
              <a:gd name="T58" fmla="*/ 259 w 276"/>
              <a:gd name="T59" fmla="*/ 229 h 274"/>
              <a:gd name="T60" fmla="*/ 251 w 276"/>
              <a:gd name="T61" fmla="*/ 256 h 274"/>
              <a:gd name="T62" fmla="*/ 221 w 276"/>
              <a:gd name="T63" fmla="*/ 257 h 274"/>
              <a:gd name="T64" fmla="*/ 203 w 276"/>
              <a:gd name="T65" fmla="*/ 234 h 274"/>
              <a:gd name="T66" fmla="*/ 195 w 276"/>
              <a:gd name="T67" fmla="*/ 218 h 274"/>
              <a:gd name="T68" fmla="*/ 171 w 276"/>
              <a:gd name="T69" fmla="*/ 242 h 274"/>
              <a:gd name="T70" fmla="*/ 142 w 276"/>
              <a:gd name="T71" fmla="*/ 271 h 274"/>
              <a:gd name="T72" fmla="*/ 134 w 276"/>
              <a:gd name="T73" fmla="*/ 271 h 274"/>
              <a:gd name="T74" fmla="*/ 85 w 276"/>
              <a:gd name="T75" fmla="*/ 221 h 274"/>
              <a:gd name="T76" fmla="*/ 81 w 276"/>
              <a:gd name="T77" fmla="*/ 21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6" h="274">
                <a:moveTo>
                  <a:pt x="81" y="219"/>
                </a:moveTo>
                <a:cubicBezTo>
                  <a:pt x="78" y="226"/>
                  <a:pt x="74" y="232"/>
                  <a:pt x="71" y="239"/>
                </a:cubicBezTo>
                <a:cubicBezTo>
                  <a:pt x="67" y="247"/>
                  <a:pt x="62" y="255"/>
                  <a:pt x="54" y="260"/>
                </a:cubicBezTo>
                <a:cubicBezTo>
                  <a:pt x="40" y="268"/>
                  <a:pt x="24" y="263"/>
                  <a:pt x="17" y="250"/>
                </a:cubicBezTo>
                <a:cubicBezTo>
                  <a:pt x="12" y="239"/>
                  <a:pt x="16" y="222"/>
                  <a:pt x="28" y="215"/>
                </a:cubicBezTo>
                <a:cubicBezTo>
                  <a:pt x="36" y="210"/>
                  <a:pt x="45" y="205"/>
                  <a:pt x="53" y="201"/>
                </a:cubicBezTo>
                <a:cubicBezTo>
                  <a:pt x="55" y="200"/>
                  <a:pt x="57" y="199"/>
                  <a:pt x="60" y="197"/>
                </a:cubicBezTo>
                <a:cubicBezTo>
                  <a:pt x="40" y="177"/>
                  <a:pt x="21" y="157"/>
                  <a:pt x="0" y="137"/>
                </a:cubicBezTo>
                <a:cubicBezTo>
                  <a:pt x="16" y="122"/>
                  <a:pt x="32" y="107"/>
                  <a:pt x="48" y="91"/>
                </a:cubicBezTo>
                <a:cubicBezTo>
                  <a:pt x="51" y="96"/>
                  <a:pt x="53" y="101"/>
                  <a:pt x="56" y="106"/>
                </a:cubicBezTo>
                <a:cubicBezTo>
                  <a:pt x="65" y="123"/>
                  <a:pt x="88" y="134"/>
                  <a:pt x="107" y="126"/>
                </a:cubicBezTo>
                <a:cubicBezTo>
                  <a:pt x="120" y="121"/>
                  <a:pt x="130" y="106"/>
                  <a:pt x="129" y="91"/>
                </a:cubicBezTo>
                <a:cubicBezTo>
                  <a:pt x="128" y="71"/>
                  <a:pt x="116" y="59"/>
                  <a:pt x="99" y="51"/>
                </a:cubicBezTo>
                <a:cubicBezTo>
                  <a:pt x="99" y="51"/>
                  <a:pt x="98" y="51"/>
                  <a:pt x="97" y="50"/>
                </a:cubicBezTo>
                <a:cubicBezTo>
                  <a:pt x="96" y="49"/>
                  <a:pt x="94" y="48"/>
                  <a:pt x="92" y="47"/>
                </a:cubicBezTo>
                <a:cubicBezTo>
                  <a:pt x="107" y="32"/>
                  <a:pt x="123" y="16"/>
                  <a:pt x="139" y="0"/>
                </a:cubicBezTo>
                <a:cubicBezTo>
                  <a:pt x="158" y="19"/>
                  <a:pt x="177" y="38"/>
                  <a:pt x="196" y="58"/>
                </a:cubicBezTo>
                <a:cubicBezTo>
                  <a:pt x="202" y="47"/>
                  <a:pt x="207" y="38"/>
                  <a:pt x="212" y="28"/>
                </a:cubicBezTo>
                <a:cubicBezTo>
                  <a:pt x="219" y="16"/>
                  <a:pt x="236" y="10"/>
                  <a:pt x="248" y="15"/>
                </a:cubicBezTo>
                <a:cubicBezTo>
                  <a:pt x="259" y="20"/>
                  <a:pt x="265" y="32"/>
                  <a:pt x="262" y="45"/>
                </a:cubicBezTo>
                <a:cubicBezTo>
                  <a:pt x="259" y="57"/>
                  <a:pt x="250" y="63"/>
                  <a:pt x="240" y="68"/>
                </a:cubicBezTo>
                <a:cubicBezTo>
                  <a:pt x="233" y="71"/>
                  <a:pt x="227" y="75"/>
                  <a:pt x="221" y="78"/>
                </a:cubicBezTo>
                <a:cubicBezTo>
                  <a:pt x="220" y="78"/>
                  <a:pt x="220" y="79"/>
                  <a:pt x="218" y="80"/>
                </a:cubicBezTo>
                <a:cubicBezTo>
                  <a:pt x="225" y="87"/>
                  <a:pt x="232" y="94"/>
                  <a:pt x="239" y="100"/>
                </a:cubicBezTo>
                <a:cubicBezTo>
                  <a:pt x="250" y="112"/>
                  <a:pt x="262" y="123"/>
                  <a:pt x="273" y="135"/>
                </a:cubicBezTo>
                <a:cubicBezTo>
                  <a:pt x="276" y="137"/>
                  <a:pt x="275" y="138"/>
                  <a:pt x="273" y="140"/>
                </a:cubicBezTo>
                <a:cubicBezTo>
                  <a:pt x="256" y="157"/>
                  <a:pt x="238" y="175"/>
                  <a:pt x="221" y="192"/>
                </a:cubicBezTo>
                <a:cubicBezTo>
                  <a:pt x="220" y="193"/>
                  <a:pt x="219" y="194"/>
                  <a:pt x="218" y="196"/>
                </a:cubicBezTo>
                <a:cubicBezTo>
                  <a:pt x="225" y="199"/>
                  <a:pt x="231" y="203"/>
                  <a:pt x="238" y="206"/>
                </a:cubicBezTo>
                <a:cubicBezTo>
                  <a:pt x="248" y="211"/>
                  <a:pt x="256" y="217"/>
                  <a:pt x="259" y="229"/>
                </a:cubicBezTo>
                <a:cubicBezTo>
                  <a:pt x="262" y="239"/>
                  <a:pt x="258" y="250"/>
                  <a:pt x="251" y="256"/>
                </a:cubicBezTo>
                <a:cubicBezTo>
                  <a:pt x="242" y="262"/>
                  <a:pt x="231" y="262"/>
                  <a:pt x="221" y="257"/>
                </a:cubicBezTo>
                <a:cubicBezTo>
                  <a:pt x="212" y="252"/>
                  <a:pt x="208" y="243"/>
                  <a:pt x="203" y="234"/>
                </a:cubicBezTo>
                <a:cubicBezTo>
                  <a:pt x="201" y="229"/>
                  <a:pt x="198" y="224"/>
                  <a:pt x="195" y="218"/>
                </a:cubicBezTo>
                <a:cubicBezTo>
                  <a:pt x="186" y="226"/>
                  <a:pt x="179" y="234"/>
                  <a:pt x="171" y="242"/>
                </a:cubicBezTo>
                <a:cubicBezTo>
                  <a:pt x="162" y="252"/>
                  <a:pt x="152" y="261"/>
                  <a:pt x="142" y="271"/>
                </a:cubicBezTo>
                <a:cubicBezTo>
                  <a:pt x="139" y="274"/>
                  <a:pt x="137" y="274"/>
                  <a:pt x="134" y="271"/>
                </a:cubicBezTo>
                <a:cubicBezTo>
                  <a:pt x="118" y="254"/>
                  <a:pt x="101" y="238"/>
                  <a:pt x="85" y="221"/>
                </a:cubicBezTo>
                <a:cubicBezTo>
                  <a:pt x="84" y="220"/>
                  <a:pt x="83" y="220"/>
                  <a:pt x="81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06B5C950-D0A6-4C97-9D62-157104BA17E6}"/>
              </a:ext>
            </a:extLst>
          </p:cNvPr>
          <p:cNvSpPr>
            <a:spLocks/>
          </p:cNvSpPr>
          <p:nvPr/>
        </p:nvSpPr>
        <p:spPr bwMode="auto">
          <a:xfrm>
            <a:off x="5752520" y="2646317"/>
            <a:ext cx="2159935" cy="2159934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0CA7A612-AAD5-4B6B-A2DE-C7CFE27300FC}"/>
              </a:ext>
            </a:extLst>
          </p:cNvPr>
          <p:cNvSpPr>
            <a:spLocks/>
          </p:cNvSpPr>
          <p:nvPr/>
        </p:nvSpPr>
        <p:spPr bwMode="auto">
          <a:xfrm>
            <a:off x="4524728" y="3848250"/>
            <a:ext cx="2167746" cy="2152123"/>
          </a:xfrm>
          <a:custGeom>
            <a:avLst/>
            <a:gdLst>
              <a:gd name="T0" fmla="*/ 45 w 276"/>
              <a:gd name="T1" fmla="*/ 92 h 274"/>
              <a:gd name="T2" fmla="*/ 57 w 276"/>
              <a:gd name="T3" fmla="*/ 111 h 274"/>
              <a:gd name="T4" fmla="*/ 116 w 276"/>
              <a:gd name="T5" fmla="*/ 115 h 274"/>
              <a:gd name="T6" fmla="*/ 116 w 276"/>
              <a:gd name="T7" fmla="*/ 64 h 274"/>
              <a:gd name="T8" fmla="*/ 96 w 276"/>
              <a:gd name="T9" fmla="*/ 49 h 274"/>
              <a:gd name="T10" fmla="*/ 91 w 276"/>
              <a:gd name="T11" fmla="*/ 47 h 274"/>
              <a:gd name="T12" fmla="*/ 139 w 276"/>
              <a:gd name="T13" fmla="*/ 0 h 274"/>
              <a:gd name="T14" fmla="*/ 193 w 276"/>
              <a:gd name="T15" fmla="*/ 54 h 274"/>
              <a:gd name="T16" fmla="*/ 196 w 276"/>
              <a:gd name="T17" fmla="*/ 57 h 274"/>
              <a:gd name="T18" fmla="*/ 207 w 276"/>
              <a:gd name="T19" fmla="*/ 36 h 274"/>
              <a:gd name="T20" fmla="*/ 227 w 276"/>
              <a:gd name="T21" fmla="*/ 16 h 274"/>
              <a:gd name="T22" fmla="*/ 253 w 276"/>
              <a:gd name="T23" fmla="*/ 20 h 274"/>
              <a:gd name="T24" fmla="*/ 260 w 276"/>
              <a:gd name="T25" fmla="*/ 46 h 274"/>
              <a:gd name="T26" fmla="*/ 237 w 276"/>
              <a:gd name="T27" fmla="*/ 69 h 274"/>
              <a:gd name="T28" fmla="*/ 218 w 276"/>
              <a:gd name="T29" fmla="*/ 79 h 274"/>
              <a:gd name="T30" fmla="*/ 276 w 276"/>
              <a:gd name="T31" fmla="*/ 137 h 274"/>
              <a:gd name="T32" fmla="*/ 261 w 276"/>
              <a:gd name="T33" fmla="*/ 152 h 274"/>
              <a:gd name="T34" fmla="*/ 220 w 276"/>
              <a:gd name="T35" fmla="*/ 192 h 274"/>
              <a:gd name="T36" fmla="*/ 221 w 276"/>
              <a:gd name="T37" fmla="*/ 198 h 274"/>
              <a:gd name="T38" fmla="*/ 248 w 276"/>
              <a:gd name="T39" fmla="*/ 213 h 274"/>
              <a:gd name="T40" fmla="*/ 253 w 276"/>
              <a:gd name="T41" fmla="*/ 254 h 274"/>
              <a:gd name="T42" fmla="*/ 213 w 276"/>
              <a:gd name="T43" fmla="*/ 250 h 274"/>
              <a:gd name="T44" fmla="*/ 199 w 276"/>
              <a:gd name="T45" fmla="*/ 225 h 274"/>
              <a:gd name="T46" fmla="*/ 195 w 276"/>
              <a:gd name="T47" fmla="*/ 218 h 274"/>
              <a:gd name="T48" fmla="*/ 178 w 276"/>
              <a:gd name="T49" fmla="*/ 234 h 274"/>
              <a:gd name="T50" fmla="*/ 141 w 276"/>
              <a:gd name="T51" fmla="*/ 272 h 274"/>
              <a:gd name="T52" fmla="*/ 135 w 276"/>
              <a:gd name="T53" fmla="*/ 272 h 274"/>
              <a:gd name="T54" fmla="*/ 92 w 276"/>
              <a:gd name="T55" fmla="*/ 229 h 274"/>
              <a:gd name="T56" fmla="*/ 91 w 276"/>
              <a:gd name="T57" fmla="*/ 227 h 274"/>
              <a:gd name="T58" fmla="*/ 108 w 276"/>
              <a:gd name="T59" fmla="*/ 219 h 274"/>
              <a:gd name="T60" fmla="*/ 128 w 276"/>
              <a:gd name="T61" fmla="*/ 174 h 274"/>
              <a:gd name="T62" fmla="*/ 78 w 276"/>
              <a:gd name="T63" fmla="*/ 149 h 274"/>
              <a:gd name="T64" fmla="*/ 52 w 276"/>
              <a:gd name="T65" fmla="*/ 176 h 274"/>
              <a:gd name="T66" fmla="*/ 48 w 276"/>
              <a:gd name="T67" fmla="*/ 184 h 274"/>
              <a:gd name="T68" fmla="*/ 30 w 276"/>
              <a:gd name="T69" fmla="*/ 166 h 274"/>
              <a:gd name="T70" fmla="*/ 4 w 276"/>
              <a:gd name="T71" fmla="*/ 140 h 274"/>
              <a:gd name="T72" fmla="*/ 3 w 276"/>
              <a:gd name="T73" fmla="*/ 135 h 274"/>
              <a:gd name="T74" fmla="*/ 45 w 276"/>
              <a:gd name="T75" fmla="*/ 92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6" h="274">
                <a:moveTo>
                  <a:pt x="45" y="92"/>
                </a:moveTo>
                <a:cubicBezTo>
                  <a:pt x="50" y="99"/>
                  <a:pt x="53" y="106"/>
                  <a:pt x="57" y="111"/>
                </a:cubicBezTo>
                <a:cubicBezTo>
                  <a:pt x="72" y="129"/>
                  <a:pt x="99" y="133"/>
                  <a:pt x="116" y="115"/>
                </a:cubicBezTo>
                <a:cubicBezTo>
                  <a:pt x="129" y="102"/>
                  <a:pt x="129" y="79"/>
                  <a:pt x="116" y="64"/>
                </a:cubicBezTo>
                <a:cubicBezTo>
                  <a:pt x="110" y="57"/>
                  <a:pt x="103" y="53"/>
                  <a:pt x="96" y="49"/>
                </a:cubicBezTo>
                <a:cubicBezTo>
                  <a:pt x="94" y="48"/>
                  <a:pt x="93" y="48"/>
                  <a:pt x="91" y="47"/>
                </a:cubicBezTo>
                <a:cubicBezTo>
                  <a:pt x="106" y="32"/>
                  <a:pt x="139" y="0"/>
                  <a:pt x="139" y="0"/>
                </a:cubicBezTo>
                <a:cubicBezTo>
                  <a:pt x="141" y="3"/>
                  <a:pt x="181" y="42"/>
                  <a:pt x="193" y="54"/>
                </a:cubicBezTo>
                <a:cubicBezTo>
                  <a:pt x="193" y="55"/>
                  <a:pt x="194" y="56"/>
                  <a:pt x="196" y="57"/>
                </a:cubicBezTo>
                <a:cubicBezTo>
                  <a:pt x="200" y="50"/>
                  <a:pt x="204" y="43"/>
                  <a:pt x="207" y="36"/>
                </a:cubicBezTo>
                <a:cubicBezTo>
                  <a:pt x="211" y="27"/>
                  <a:pt x="217" y="19"/>
                  <a:pt x="227" y="16"/>
                </a:cubicBezTo>
                <a:cubicBezTo>
                  <a:pt x="236" y="12"/>
                  <a:pt x="245" y="13"/>
                  <a:pt x="253" y="20"/>
                </a:cubicBezTo>
                <a:cubicBezTo>
                  <a:pt x="261" y="26"/>
                  <a:pt x="263" y="35"/>
                  <a:pt x="260" y="46"/>
                </a:cubicBezTo>
                <a:cubicBezTo>
                  <a:pt x="257" y="58"/>
                  <a:pt x="248" y="64"/>
                  <a:pt x="237" y="69"/>
                </a:cubicBezTo>
                <a:cubicBezTo>
                  <a:pt x="231" y="72"/>
                  <a:pt x="225" y="76"/>
                  <a:pt x="218" y="79"/>
                </a:cubicBezTo>
                <a:cubicBezTo>
                  <a:pt x="237" y="99"/>
                  <a:pt x="256" y="117"/>
                  <a:pt x="276" y="137"/>
                </a:cubicBezTo>
                <a:cubicBezTo>
                  <a:pt x="270" y="142"/>
                  <a:pt x="266" y="147"/>
                  <a:pt x="261" y="152"/>
                </a:cubicBezTo>
                <a:cubicBezTo>
                  <a:pt x="247" y="166"/>
                  <a:pt x="234" y="179"/>
                  <a:pt x="220" y="192"/>
                </a:cubicBezTo>
                <a:cubicBezTo>
                  <a:pt x="217" y="195"/>
                  <a:pt x="218" y="197"/>
                  <a:pt x="221" y="198"/>
                </a:cubicBezTo>
                <a:cubicBezTo>
                  <a:pt x="230" y="203"/>
                  <a:pt x="240" y="207"/>
                  <a:pt x="248" y="213"/>
                </a:cubicBezTo>
                <a:cubicBezTo>
                  <a:pt x="262" y="222"/>
                  <a:pt x="265" y="244"/>
                  <a:pt x="253" y="254"/>
                </a:cubicBezTo>
                <a:cubicBezTo>
                  <a:pt x="242" y="266"/>
                  <a:pt x="223" y="263"/>
                  <a:pt x="213" y="250"/>
                </a:cubicBezTo>
                <a:cubicBezTo>
                  <a:pt x="207" y="242"/>
                  <a:pt x="203" y="233"/>
                  <a:pt x="199" y="225"/>
                </a:cubicBezTo>
                <a:cubicBezTo>
                  <a:pt x="197" y="223"/>
                  <a:pt x="196" y="221"/>
                  <a:pt x="195" y="218"/>
                </a:cubicBezTo>
                <a:cubicBezTo>
                  <a:pt x="189" y="224"/>
                  <a:pt x="184" y="229"/>
                  <a:pt x="178" y="234"/>
                </a:cubicBezTo>
                <a:cubicBezTo>
                  <a:pt x="166" y="247"/>
                  <a:pt x="153" y="259"/>
                  <a:pt x="141" y="272"/>
                </a:cubicBezTo>
                <a:cubicBezTo>
                  <a:pt x="139" y="274"/>
                  <a:pt x="137" y="274"/>
                  <a:pt x="135" y="272"/>
                </a:cubicBezTo>
                <a:cubicBezTo>
                  <a:pt x="121" y="258"/>
                  <a:pt x="107" y="243"/>
                  <a:pt x="92" y="229"/>
                </a:cubicBezTo>
                <a:cubicBezTo>
                  <a:pt x="92" y="229"/>
                  <a:pt x="92" y="228"/>
                  <a:pt x="91" y="227"/>
                </a:cubicBezTo>
                <a:cubicBezTo>
                  <a:pt x="97" y="225"/>
                  <a:pt x="102" y="222"/>
                  <a:pt x="108" y="219"/>
                </a:cubicBezTo>
                <a:cubicBezTo>
                  <a:pt x="123" y="210"/>
                  <a:pt x="132" y="191"/>
                  <a:pt x="128" y="174"/>
                </a:cubicBezTo>
                <a:cubicBezTo>
                  <a:pt x="123" y="151"/>
                  <a:pt x="100" y="141"/>
                  <a:pt x="78" y="149"/>
                </a:cubicBezTo>
                <a:cubicBezTo>
                  <a:pt x="65" y="154"/>
                  <a:pt x="58" y="164"/>
                  <a:pt x="52" y="176"/>
                </a:cubicBezTo>
                <a:cubicBezTo>
                  <a:pt x="51" y="178"/>
                  <a:pt x="49" y="181"/>
                  <a:pt x="48" y="184"/>
                </a:cubicBezTo>
                <a:cubicBezTo>
                  <a:pt x="41" y="178"/>
                  <a:pt x="35" y="172"/>
                  <a:pt x="30" y="166"/>
                </a:cubicBezTo>
                <a:cubicBezTo>
                  <a:pt x="21" y="158"/>
                  <a:pt x="12" y="149"/>
                  <a:pt x="4" y="140"/>
                </a:cubicBezTo>
                <a:cubicBezTo>
                  <a:pt x="2" y="139"/>
                  <a:pt x="0" y="137"/>
                  <a:pt x="3" y="135"/>
                </a:cubicBezTo>
                <a:cubicBezTo>
                  <a:pt x="17" y="121"/>
                  <a:pt x="31" y="106"/>
                  <a:pt x="45" y="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5045BD9-EB3D-4394-AF53-2F2B5F80D460}"/>
              </a:ext>
            </a:extLst>
          </p:cNvPr>
          <p:cNvSpPr>
            <a:spLocks/>
          </p:cNvSpPr>
          <p:nvPr/>
        </p:nvSpPr>
        <p:spPr bwMode="auto">
          <a:xfrm>
            <a:off x="4563258" y="1496274"/>
            <a:ext cx="2152123" cy="2152123"/>
          </a:xfrm>
          <a:custGeom>
            <a:avLst/>
            <a:gdLst>
              <a:gd name="T0" fmla="*/ 216 w 274"/>
              <a:gd name="T1" fmla="*/ 79 h 274"/>
              <a:gd name="T2" fmla="*/ 234 w 274"/>
              <a:gd name="T3" fmla="*/ 98 h 274"/>
              <a:gd name="T4" fmla="*/ 270 w 274"/>
              <a:gd name="T5" fmla="*/ 134 h 274"/>
              <a:gd name="T6" fmla="*/ 274 w 274"/>
              <a:gd name="T7" fmla="*/ 138 h 274"/>
              <a:gd name="T8" fmla="*/ 227 w 274"/>
              <a:gd name="T9" fmla="*/ 184 h 274"/>
              <a:gd name="T10" fmla="*/ 226 w 274"/>
              <a:gd name="T11" fmla="*/ 184 h 274"/>
              <a:gd name="T12" fmla="*/ 214 w 274"/>
              <a:gd name="T13" fmla="*/ 163 h 274"/>
              <a:gd name="T14" fmla="*/ 171 w 274"/>
              <a:gd name="T15" fmla="*/ 146 h 274"/>
              <a:gd name="T16" fmla="*/ 144 w 274"/>
              <a:gd name="T17" fmla="*/ 187 h 274"/>
              <a:gd name="T18" fmla="*/ 174 w 274"/>
              <a:gd name="T19" fmla="*/ 223 h 274"/>
              <a:gd name="T20" fmla="*/ 183 w 274"/>
              <a:gd name="T21" fmla="*/ 227 h 274"/>
              <a:gd name="T22" fmla="*/ 136 w 274"/>
              <a:gd name="T23" fmla="*/ 274 h 274"/>
              <a:gd name="T24" fmla="*/ 90 w 274"/>
              <a:gd name="T25" fmla="*/ 228 h 274"/>
              <a:gd name="T26" fmla="*/ 105 w 274"/>
              <a:gd name="T27" fmla="*/ 220 h 274"/>
              <a:gd name="T28" fmla="*/ 124 w 274"/>
              <a:gd name="T29" fmla="*/ 172 h 274"/>
              <a:gd name="T30" fmla="*/ 95 w 274"/>
              <a:gd name="T31" fmla="*/ 148 h 274"/>
              <a:gd name="T32" fmla="*/ 50 w 274"/>
              <a:gd name="T33" fmla="*/ 176 h 274"/>
              <a:gd name="T34" fmla="*/ 46 w 274"/>
              <a:gd name="T35" fmla="*/ 183 h 274"/>
              <a:gd name="T36" fmla="*/ 0 w 274"/>
              <a:gd name="T37" fmla="*/ 136 h 274"/>
              <a:gd name="T38" fmla="*/ 57 w 274"/>
              <a:gd name="T39" fmla="*/ 80 h 274"/>
              <a:gd name="T40" fmla="*/ 40 w 274"/>
              <a:gd name="T41" fmla="*/ 70 h 274"/>
              <a:gd name="T42" fmla="*/ 25 w 274"/>
              <a:gd name="T43" fmla="*/ 63 h 274"/>
              <a:gd name="T44" fmla="*/ 12 w 274"/>
              <a:gd name="T45" fmla="*/ 31 h 274"/>
              <a:gd name="T46" fmla="*/ 43 w 274"/>
              <a:gd name="T47" fmla="*/ 14 h 274"/>
              <a:gd name="T48" fmla="*/ 67 w 274"/>
              <a:gd name="T49" fmla="*/ 37 h 274"/>
              <a:gd name="T50" fmla="*/ 77 w 274"/>
              <a:gd name="T51" fmla="*/ 57 h 274"/>
              <a:gd name="T52" fmla="*/ 134 w 274"/>
              <a:gd name="T53" fmla="*/ 0 h 274"/>
              <a:gd name="T54" fmla="*/ 194 w 274"/>
              <a:gd name="T55" fmla="*/ 59 h 274"/>
              <a:gd name="T56" fmla="*/ 202 w 274"/>
              <a:gd name="T57" fmla="*/ 44 h 274"/>
              <a:gd name="T58" fmla="*/ 211 w 274"/>
              <a:gd name="T59" fmla="*/ 28 h 274"/>
              <a:gd name="T60" fmla="*/ 246 w 274"/>
              <a:gd name="T61" fmla="*/ 14 h 274"/>
              <a:gd name="T62" fmla="*/ 261 w 274"/>
              <a:gd name="T63" fmla="*/ 43 h 274"/>
              <a:gd name="T64" fmla="*/ 239 w 274"/>
              <a:gd name="T65" fmla="*/ 67 h 274"/>
              <a:gd name="T66" fmla="*/ 216 w 274"/>
              <a:gd name="T67" fmla="*/ 7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4" h="274">
                <a:moveTo>
                  <a:pt x="216" y="79"/>
                </a:moveTo>
                <a:cubicBezTo>
                  <a:pt x="222" y="86"/>
                  <a:pt x="228" y="92"/>
                  <a:pt x="234" y="98"/>
                </a:cubicBezTo>
                <a:cubicBezTo>
                  <a:pt x="246" y="110"/>
                  <a:pt x="258" y="122"/>
                  <a:pt x="270" y="134"/>
                </a:cubicBezTo>
                <a:cubicBezTo>
                  <a:pt x="272" y="136"/>
                  <a:pt x="274" y="138"/>
                  <a:pt x="274" y="138"/>
                </a:cubicBezTo>
                <a:cubicBezTo>
                  <a:pt x="274" y="138"/>
                  <a:pt x="242" y="169"/>
                  <a:pt x="227" y="184"/>
                </a:cubicBezTo>
                <a:cubicBezTo>
                  <a:pt x="227" y="184"/>
                  <a:pt x="227" y="184"/>
                  <a:pt x="226" y="184"/>
                </a:cubicBezTo>
                <a:cubicBezTo>
                  <a:pt x="222" y="177"/>
                  <a:pt x="218" y="170"/>
                  <a:pt x="214" y="163"/>
                </a:cubicBezTo>
                <a:cubicBezTo>
                  <a:pt x="204" y="149"/>
                  <a:pt x="186" y="142"/>
                  <a:pt x="171" y="146"/>
                </a:cubicBezTo>
                <a:cubicBezTo>
                  <a:pt x="152" y="151"/>
                  <a:pt x="141" y="168"/>
                  <a:pt x="144" y="187"/>
                </a:cubicBezTo>
                <a:cubicBezTo>
                  <a:pt x="147" y="205"/>
                  <a:pt x="159" y="215"/>
                  <a:pt x="174" y="223"/>
                </a:cubicBezTo>
                <a:cubicBezTo>
                  <a:pt x="177" y="224"/>
                  <a:pt x="180" y="226"/>
                  <a:pt x="183" y="227"/>
                </a:cubicBezTo>
                <a:cubicBezTo>
                  <a:pt x="167" y="243"/>
                  <a:pt x="151" y="259"/>
                  <a:pt x="136" y="274"/>
                </a:cubicBezTo>
                <a:cubicBezTo>
                  <a:pt x="121" y="259"/>
                  <a:pt x="106" y="244"/>
                  <a:pt x="90" y="228"/>
                </a:cubicBezTo>
                <a:cubicBezTo>
                  <a:pt x="95" y="226"/>
                  <a:pt x="100" y="223"/>
                  <a:pt x="105" y="220"/>
                </a:cubicBezTo>
                <a:cubicBezTo>
                  <a:pt x="122" y="210"/>
                  <a:pt x="130" y="191"/>
                  <a:pt x="124" y="172"/>
                </a:cubicBezTo>
                <a:cubicBezTo>
                  <a:pt x="121" y="160"/>
                  <a:pt x="107" y="149"/>
                  <a:pt x="95" y="148"/>
                </a:cubicBezTo>
                <a:cubicBezTo>
                  <a:pt x="74" y="146"/>
                  <a:pt x="60" y="156"/>
                  <a:pt x="50" y="176"/>
                </a:cubicBezTo>
                <a:cubicBezTo>
                  <a:pt x="49" y="178"/>
                  <a:pt x="47" y="181"/>
                  <a:pt x="46" y="183"/>
                </a:cubicBezTo>
                <a:cubicBezTo>
                  <a:pt x="31" y="167"/>
                  <a:pt x="15" y="152"/>
                  <a:pt x="0" y="136"/>
                </a:cubicBezTo>
                <a:cubicBezTo>
                  <a:pt x="18" y="118"/>
                  <a:pt x="37" y="99"/>
                  <a:pt x="57" y="80"/>
                </a:cubicBezTo>
                <a:cubicBezTo>
                  <a:pt x="50" y="76"/>
                  <a:pt x="45" y="73"/>
                  <a:pt x="40" y="70"/>
                </a:cubicBezTo>
                <a:cubicBezTo>
                  <a:pt x="35" y="68"/>
                  <a:pt x="30" y="66"/>
                  <a:pt x="25" y="63"/>
                </a:cubicBezTo>
                <a:cubicBezTo>
                  <a:pt x="14" y="55"/>
                  <a:pt x="9" y="44"/>
                  <a:pt x="12" y="31"/>
                </a:cubicBezTo>
                <a:cubicBezTo>
                  <a:pt x="15" y="17"/>
                  <a:pt x="30" y="10"/>
                  <a:pt x="43" y="14"/>
                </a:cubicBezTo>
                <a:cubicBezTo>
                  <a:pt x="55" y="17"/>
                  <a:pt x="62" y="26"/>
                  <a:pt x="67" y="37"/>
                </a:cubicBezTo>
                <a:cubicBezTo>
                  <a:pt x="70" y="44"/>
                  <a:pt x="74" y="50"/>
                  <a:pt x="77" y="57"/>
                </a:cubicBezTo>
                <a:cubicBezTo>
                  <a:pt x="95" y="39"/>
                  <a:pt x="116" y="19"/>
                  <a:pt x="134" y="0"/>
                </a:cubicBezTo>
                <a:cubicBezTo>
                  <a:pt x="145" y="11"/>
                  <a:pt x="194" y="59"/>
                  <a:pt x="194" y="59"/>
                </a:cubicBezTo>
                <a:cubicBezTo>
                  <a:pt x="194" y="59"/>
                  <a:pt x="200" y="49"/>
                  <a:pt x="202" y="44"/>
                </a:cubicBezTo>
                <a:cubicBezTo>
                  <a:pt x="205" y="39"/>
                  <a:pt x="208" y="33"/>
                  <a:pt x="211" y="28"/>
                </a:cubicBezTo>
                <a:cubicBezTo>
                  <a:pt x="218" y="15"/>
                  <a:pt x="234" y="10"/>
                  <a:pt x="246" y="14"/>
                </a:cubicBezTo>
                <a:cubicBezTo>
                  <a:pt x="257" y="19"/>
                  <a:pt x="263" y="30"/>
                  <a:pt x="261" y="43"/>
                </a:cubicBezTo>
                <a:cubicBezTo>
                  <a:pt x="258" y="55"/>
                  <a:pt x="250" y="62"/>
                  <a:pt x="239" y="67"/>
                </a:cubicBezTo>
                <a:cubicBezTo>
                  <a:pt x="231" y="71"/>
                  <a:pt x="224" y="75"/>
                  <a:pt x="216" y="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7FFB8B-046C-42E6-8DAC-F3D090B92E10}"/>
              </a:ext>
            </a:extLst>
          </p:cNvPr>
          <p:cNvSpPr/>
          <p:nvPr/>
        </p:nvSpPr>
        <p:spPr>
          <a:xfrm>
            <a:off x="2790221" y="1430164"/>
            <a:ext cx="1892141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9A254B-3AD9-4711-A1D4-C903831287DD}"/>
              </a:ext>
            </a:extLst>
          </p:cNvPr>
          <p:cNvSpPr/>
          <p:nvPr/>
        </p:nvSpPr>
        <p:spPr>
          <a:xfrm>
            <a:off x="2729412" y="5422530"/>
            <a:ext cx="1892141" cy="7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443D3-8BD1-4B2A-8047-37E5CE0F906D}"/>
              </a:ext>
            </a:extLst>
          </p:cNvPr>
          <p:cNvSpPr/>
          <p:nvPr/>
        </p:nvSpPr>
        <p:spPr>
          <a:xfrm>
            <a:off x="7270229" y="2487639"/>
            <a:ext cx="1892141" cy="7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51E839-43DB-4162-9FBD-EA1221AF9AE0}"/>
              </a:ext>
            </a:extLst>
          </p:cNvPr>
          <p:cNvSpPr/>
          <p:nvPr/>
        </p:nvSpPr>
        <p:spPr>
          <a:xfrm>
            <a:off x="7108992" y="5194467"/>
            <a:ext cx="1892141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27C092E-8E9E-430A-9DCD-EA7842A2C09D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D0D4C9A7-3F5F-424A-9D81-83E233359C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64" y="1118869"/>
            <a:ext cx="2289048" cy="411369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2EBE00-6BCA-4CAD-BAC3-916F1264D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656" y="275734"/>
            <a:ext cx="2590785" cy="3659861"/>
          </a:xfrm>
          <a:prstGeom prst="rect">
            <a:avLst/>
          </a:prstGeom>
        </p:spPr>
      </p:pic>
      <p:pic>
        <p:nvPicPr>
          <p:cNvPr id="1026" name="Picture 2" descr="Webinar ANCI Lombardia - Approfondimento sul sistema GoToMeeting">
            <a:extLst>
              <a:ext uri="{FF2B5EF4-FFF2-40B4-BE49-F238E27FC236}">
                <a16:creationId xmlns:a16="http://schemas.microsoft.com/office/drawing/2014/main" id="{BC43C715-890B-4810-AE55-EDE60C66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1646" y="4282087"/>
            <a:ext cx="2686355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DE4C4D0-B3EE-4C5E-A250-19DBC29278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49" y="5434486"/>
            <a:ext cx="4906210" cy="1219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5947B5-D2FC-4CBA-B754-C8E6C5E8D67A}"/>
              </a:ext>
            </a:extLst>
          </p:cNvPr>
          <p:cNvSpPr txBox="1"/>
          <p:nvPr/>
        </p:nvSpPr>
        <p:spPr>
          <a:xfrm>
            <a:off x="3373525" y="3674098"/>
            <a:ext cx="215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50" dirty="0">
                <a:solidFill>
                  <a:schemeClr val="bg1"/>
                </a:solidFill>
                <a:latin typeface="+mj-lt"/>
              </a:rPr>
              <a:t>LEGGE </a:t>
            </a:r>
          </a:p>
          <a:p>
            <a:pPr algn="ctr"/>
            <a:r>
              <a:rPr lang="it-IT" b="1" spc="50" dirty="0">
                <a:solidFill>
                  <a:schemeClr val="bg1"/>
                </a:solidFill>
                <a:latin typeface="+mj-lt"/>
              </a:rPr>
              <a:t>REGIONALE</a:t>
            </a:r>
          </a:p>
        </p:txBody>
      </p:sp>
    </p:spTree>
    <p:extLst>
      <p:ext uri="{BB962C8B-B14F-4D97-AF65-F5344CB8AC3E}">
        <p14:creationId xmlns:p14="http://schemas.microsoft.com/office/powerpoint/2010/main" val="335372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D97E8FB-B5F2-439D-947B-CEC835F375BA}"/>
              </a:ext>
            </a:extLst>
          </p:cNvPr>
          <p:cNvSpPr/>
          <p:nvPr/>
        </p:nvSpPr>
        <p:spPr>
          <a:xfrm>
            <a:off x="318247" y="1109290"/>
            <a:ext cx="4222461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L’Assessorato Sport e Giovani ha avviato un percorso di dialogo con il territorio per mettere in rete soggetti che sappiano promuovere politiche per i giovani, «con» i giovani, perseguendo un duplice obiettivo: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0D578-D8C1-4122-9835-CD7F38813368}"/>
              </a:ext>
            </a:extLst>
          </p:cNvPr>
          <p:cNvSpPr txBox="1"/>
          <p:nvPr/>
        </p:nvSpPr>
        <p:spPr>
          <a:xfrm>
            <a:off x="318247" y="358615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LA MISSION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0393C3A-7AC4-4D33-A0ED-93DB4E1467C4}"/>
              </a:ext>
            </a:extLst>
          </p:cNvPr>
          <p:cNvSpPr/>
          <p:nvPr/>
        </p:nvSpPr>
        <p:spPr>
          <a:xfrm>
            <a:off x="5326198" y="112473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Scrivere la prima legge regionale lombarda «con» i giovani coinvolgendoli attivamente nel processo di programmazione partecipata.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Sviluppare una strategia di comunicazione verso i giovani che sia maggiormente user </a:t>
            </a:r>
            <a:r>
              <a:rPr lang="it-IT" dirty="0" err="1">
                <a:latin typeface="+mj-lt"/>
              </a:rPr>
              <a:t>oriented</a:t>
            </a:r>
            <a:r>
              <a:rPr lang="it-IT" dirty="0">
                <a:latin typeface="+mj-lt"/>
              </a:rPr>
              <a:t> e che risponda meglio alle modalità di relazione del target (immediata, </a:t>
            </a:r>
            <a:r>
              <a:rPr lang="it-IT" dirty="0" err="1">
                <a:latin typeface="+mj-lt"/>
              </a:rPr>
              <a:t>push</a:t>
            </a:r>
            <a:r>
              <a:rPr lang="it-IT" dirty="0">
                <a:latin typeface="+mj-lt"/>
              </a:rPr>
              <a:t>, meno istituzionale, chiara, veloce).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+mj-lt"/>
            </a:endParaRPr>
          </a:p>
        </p:txBody>
      </p:sp>
      <p:pic>
        <p:nvPicPr>
          <p:cNvPr id="6" name="Immagine 5" descr="Immagine che contiene persona, uomo, figlio, giovane&#10;&#10;Descrizione generata automaticamente">
            <a:extLst>
              <a:ext uri="{FF2B5EF4-FFF2-40B4-BE49-F238E27FC236}">
                <a16:creationId xmlns:a16="http://schemas.microsoft.com/office/drawing/2014/main" id="{B3E0AFFF-DAB8-4166-A30C-36B3051CC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8" y="3690398"/>
            <a:ext cx="12192000" cy="3167602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28B0C3-D678-4E39-90CF-EDEA9AB4B3CF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8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0D578-D8C1-4122-9835-CD7F38813368}"/>
              </a:ext>
            </a:extLst>
          </p:cNvPr>
          <p:cNvSpPr txBox="1"/>
          <p:nvPr/>
        </p:nvSpPr>
        <p:spPr>
          <a:xfrm>
            <a:off x="318247" y="358615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IL PERCORSO PARTECIPATO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28B0C3-D678-4E39-90CF-EDEA9AB4B3CF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 descr="Immagine che contiene esterni, rotaie, treno, viaggiando&#10;&#10;Descrizione generata automaticamente">
            <a:extLst>
              <a:ext uri="{FF2B5EF4-FFF2-40B4-BE49-F238E27FC236}">
                <a16:creationId xmlns:a16="http://schemas.microsoft.com/office/drawing/2014/main" id="{2E81DD57-BD55-491E-AF6F-6015F8DFC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3D86613-A245-49AB-BD52-EA79AA0FDA35}"/>
              </a:ext>
            </a:extLst>
          </p:cNvPr>
          <p:cNvSpPr/>
          <p:nvPr/>
        </p:nvSpPr>
        <p:spPr>
          <a:xfrm>
            <a:off x="460064" y="1385554"/>
            <a:ext cx="6831106" cy="448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GENNAIO 2019 – Avvio gruppo di lavoro  </a:t>
            </a:r>
            <a:r>
              <a:rPr lang="it-IT" sz="1600" dirty="0" err="1">
                <a:latin typeface="+mj-lt"/>
              </a:rPr>
              <a:t>interdirezionale</a:t>
            </a:r>
            <a:r>
              <a:rPr lang="it-IT" sz="1600" dirty="0">
                <a:latin typeface="+mj-lt"/>
              </a:rPr>
              <a:t> giovani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MARZO 2019 – Lancio della landing page giovani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APRILE 2019 – Presentazione delle politiche giovanili in Commissione VII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MAGGIO 2019 – Convegno  «La Lombardia è dei giovani» con Istituto Toniolo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LUGLIO 2019 – Avvio tavolo istituzionale con Anci Lombardia, RE e Polis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LUGLIO 2019 – Accordo con Anci Lombardia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DICEMBRE 2019 – Avvio tavolo operativo sul territorio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MAGGIO 2020 – Protocollo di collaborazione con Anci Lombardia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GIUGNO 2020 – Webinar «verso la legge regionale giovani»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OTTOBRE 2020 – Intercity </a:t>
            </a:r>
            <a:r>
              <a:rPr lang="it-IT" sz="1600" dirty="0" err="1">
                <a:latin typeface="+mj-lt"/>
              </a:rPr>
              <a:t>youth</a:t>
            </a:r>
            <a:r>
              <a:rPr lang="it-IT" sz="1600" dirty="0">
                <a:latin typeface="+mj-lt"/>
              </a:rPr>
              <a:t> conference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NOVEMBRE 2020 – Tavoli con i giovani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DICEMBRE 2020 – Stati generali giovani</a:t>
            </a:r>
          </a:p>
        </p:txBody>
      </p:sp>
    </p:spTree>
    <p:extLst>
      <p:ext uri="{BB962C8B-B14F-4D97-AF65-F5344CB8AC3E}">
        <p14:creationId xmlns:p14="http://schemas.microsoft.com/office/powerpoint/2010/main" val="30438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0D578-D8C1-4122-9835-CD7F38813368}"/>
              </a:ext>
            </a:extLst>
          </p:cNvPr>
          <p:cNvSpPr txBox="1"/>
          <p:nvPr/>
        </p:nvSpPr>
        <p:spPr>
          <a:xfrm>
            <a:off x="318247" y="358615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IL PERCORSO IN COMMISSIONE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28B0C3-D678-4E39-90CF-EDEA9AB4B3CF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D3D86613-A245-49AB-BD52-EA79AA0FDA35}"/>
              </a:ext>
            </a:extLst>
          </p:cNvPr>
          <p:cNvSpPr/>
          <p:nvPr/>
        </p:nvSpPr>
        <p:spPr>
          <a:xfrm>
            <a:off x="460064" y="1385554"/>
            <a:ext cx="6831106" cy="510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APRILE 2019 – </a:t>
            </a:r>
            <a:r>
              <a:rPr lang="it-IT" sz="1600" b="1" dirty="0">
                <a:latin typeface="+mj-lt"/>
              </a:rPr>
              <a:t>Definizione del metodo </a:t>
            </a:r>
            <a:r>
              <a:rPr lang="it-IT" sz="1600" dirty="0">
                <a:latin typeface="+mj-lt"/>
              </a:rPr>
              <a:t>in vista della seduta del Consiglio Regionale  dedicata alle politiche per i giovani e </a:t>
            </a:r>
            <a:r>
              <a:rPr lang="it-IT" sz="1600" b="1" dirty="0">
                <a:latin typeface="+mj-lt"/>
              </a:rPr>
              <a:t>presentazione delle priorità  </a:t>
            </a:r>
            <a:r>
              <a:rPr lang="it-IT" sz="1600" dirty="0">
                <a:latin typeface="+mj-lt"/>
              </a:rPr>
              <a:t>e del percorso partecipativo per giungere ad un PDL giovani da parte dell’Assessore Cambiaghi  (allegato)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MAGGIO 2019 – Audizione </a:t>
            </a:r>
            <a:r>
              <a:rPr lang="it-IT" sz="1600" b="1" dirty="0">
                <a:latin typeface="+mj-lt"/>
              </a:rPr>
              <a:t>Anci Lombardia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SETTEMBRE 2019 –Audizione </a:t>
            </a:r>
            <a:r>
              <a:rPr lang="it-IT" sz="1600" b="1" dirty="0">
                <a:latin typeface="+mj-lt"/>
              </a:rPr>
              <a:t>FONDAZIONE CARIPLO </a:t>
            </a:r>
            <a:r>
              <a:rPr lang="it-IT" sz="1600" dirty="0">
                <a:latin typeface="+mj-lt"/>
              </a:rPr>
              <a:t>e </a:t>
            </a:r>
            <a:r>
              <a:rPr lang="it-IT" sz="1600" b="1" dirty="0">
                <a:latin typeface="+mj-lt"/>
              </a:rPr>
              <a:t>#YOUTHLAB </a:t>
            </a:r>
            <a:r>
              <a:rPr lang="it-IT" sz="1600" dirty="0">
                <a:latin typeface="+mj-lt"/>
              </a:rPr>
              <a:t>e costituzione </a:t>
            </a:r>
            <a:r>
              <a:rPr lang="it-IT" sz="1600" b="1" dirty="0">
                <a:latin typeface="+mj-lt"/>
              </a:rPr>
              <a:t>GDL Giovani</a:t>
            </a:r>
            <a:r>
              <a:rPr lang="it-IT" sz="1600" dirty="0">
                <a:latin typeface="+mj-lt"/>
              </a:rPr>
              <a:t> della Commissione VII sulla risoluzione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latin typeface="+mj-lt"/>
              </a:rPr>
              <a:t>Sedute GDL Giovani </a:t>
            </a:r>
            <a:r>
              <a:rPr lang="it-IT" sz="1600" dirty="0">
                <a:latin typeface="+mj-lt"/>
              </a:rPr>
              <a:t>con audizione di tutti gli assessori competenti delle tematiche trattate (2-16-23 ottobre 2019; 6 novembre 2019; 8-22 gennaio 2020; 5-12 febbraio 2020)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OTTOBRE 2019 – Invio al Presidente Commissione VII del nostro percorso per la legge regionale (allegato)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LUGLIO 2020 – Nuova audizione </a:t>
            </a:r>
            <a:r>
              <a:rPr lang="it-IT" sz="1600" b="1" dirty="0">
                <a:latin typeface="+mj-lt"/>
              </a:rPr>
              <a:t>Anci Lombardia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1600" dirty="0">
              <a:latin typeface="+mj-lt"/>
            </a:endParaRPr>
          </a:p>
        </p:txBody>
      </p:sp>
      <p:pic>
        <p:nvPicPr>
          <p:cNvPr id="1026" name="Picture 2" descr="Consiglio regionale della Lombardia - Wikipedia">
            <a:extLst>
              <a:ext uri="{FF2B5EF4-FFF2-40B4-BE49-F238E27FC236}">
                <a16:creationId xmlns:a16="http://schemas.microsoft.com/office/drawing/2014/main" id="{0795E9C0-98FF-410C-9E7E-6AD105845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2436" y="0"/>
            <a:ext cx="4116597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2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0D578-D8C1-4122-9835-CD7F38813368}"/>
              </a:ext>
            </a:extLst>
          </p:cNvPr>
          <p:cNvSpPr txBox="1"/>
          <p:nvPr/>
        </p:nvSpPr>
        <p:spPr>
          <a:xfrm>
            <a:off x="318247" y="358615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VALORE AGGIUNTO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28B0C3-D678-4E39-90CF-EDEA9AB4B3CF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746B41C1-E3B1-416C-8012-C25B6838268B}"/>
              </a:ext>
            </a:extLst>
          </p:cNvPr>
          <p:cNvSpPr/>
          <p:nvPr/>
        </p:nvSpPr>
        <p:spPr>
          <a:xfrm>
            <a:off x="428977" y="1223108"/>
            <a:ext cx="117630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  <a:cs typeface="Times New Roman" panose="02020603050405020304" pitchFamily="18" charset="0"/>
              </a:rPr>
              <a:t>Si tratta, per la Lombardia, della </a:t>
            </a:r>
            <a:r>
              <a:rPr lang="it-IT" sz="1600" b="1" dirty="0">
                <a:latin typeface="+mj-lt"/>
                <a:cs typeface="Times New Roman" panose="02020603050405020304" pitchFamily="18" charset="0"/>
              </a:rPr>
              <a:t>prima legge sui giovani</a:t>
            </a:r>
            <a:r>
              <a:rPr lang="it-IT" sz="1600" dirty="0">
                <a:latin typeface="+mj-lt"/>
                <a:cs typeface="Times New Roman" panose="02020603050405020304" pitchFamily="18" charset="0"/>
              </a:rPr>
              <a:t>, che servirà a definire priorità comuni e in linea con le priorità Erasmus Plus e la nuova Politica di Coesione 2021/2027.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  <a:cs typeface="Times New Roman" panose="02020603050405020304" pitchFamily="18" charset="0"/>
              </a:rPr>
              <a:t>In un’ottica di massimizzazione dell’efficacia delle iniziative programmatorie regionali, i capofila dei progetti finanziati con il bando «La Lombardia è dei giovani» 2019 sono coinvolti nelle attività della road </a:t>
            </a:r>
            <a:r>
              <a:rPr lang="it-IT" sz="1600" dirty="0" err="1">
                <a:latin typeface="+mj-lt"/>
                <a:cs typeface="Times New Roman" panose="02020603050405020304" pitchFamily="18" charset="0"/>
              </a:rPr>
              <a:t>map</a:t>
            </a:r>
            <a:r>
              <a:rPr lang="it-IT" sz="1600" dirty="0">
                <a:latin typeface="+mj-lt"/>
                <a:cs typeface="Times New Roman" panose="02020603050405020304" pitchFamily="18" charset="0"/>
              </a:rPr>
              <a:t> direttamente rivolte ai giovani. Obiettivo del bando era infatti la promozione della </a:t>
            </a:r>
            <a:r>
              <a:rPr lang="it-IT" sz="1600" b="1" dirty="0">
                <a:latin typeface="+mj-lt"/>
                <a:cs typeface="Times New Roman" panose="02020603050405020304" pitchFamily="18" charset="0"/>
              </a:rPr>
              <a:t>partecipazione attiva giovanile</a:t>
            </a:r>
            <a:r>
              <a:rPr lang="it-IT" sz="1600" dirty="0">
                <a:latin typeface="+mj-lt"/>
                <a:cs typeface="Times New Roman" panose="02020603050405020304" pitchFamily="18" charset="0"/>
              </a:rPr>
              <a:t>; stessa cosa verrà fatta con il bando 2020 (chiusura domande 31 luglio, pubblicazione graduatoria 4 settembre).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  <a:cs typeface="Times New Roman" panose="02020603050405020304" pitchFamily="18" charset="0"/>
              </a:rPr>
              <a:t>Parallelamente al percorso di definizione della legge, l’Assessorato ha avviato un </a:t>
            </a:r>
            <a:r>
              <a:rPr lang="it-IT" sz="1600" b="1" dirty="0">
                <a:latin typeface="+mj-lt"/>
                <a:cs typeface="Times New Roman" panose="02020603050405020304" pitchFamily="18" charset="0"/>
              </a:rPr>
              <a:t>ripensamento delle modalità di relazione verso il target</a:t>
            </a:r>
            <a:r>
              <a:rPr lang="it-IT" sz="1600" dirty="0">
                <a:latin typeface="+mj-lt"/>
                <a:cs typeface="Times New Roman" panose="02020603050405020304" pitchFamily="18" charset="0"/>
              </a:rPr>
              <a:t> definendo assieme ai giovani stessi una strategia di comunicazione più chiara, immediata e diretta (lancio landing page, evoluzione verso nuovo sito internet e apertura nuovi canali social).</a:t>
            </a:r>
          </a:p>
          <a:p>
            <a:endParaRPr lang="it-IT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DEB035-3874-49E3-AB73-99D1EEB0B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89960"/>
            <a:ext cx="12192000" cy="26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0D578-D8C1-4122-9835-CD7F38813368}"/>
              </a:ext>
            </a:extLst>
          </p:cNvPr>
          <p:cNvSpPr txBox="1"/>
          <p:nvPr/>
        </p:nvSpPr>
        <p:spPr>
          <a:xfrm>
            <a:off x="318247" y="358615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>
                <a:latin typeface="+mj-lt"/>
              </a:rPr>
              <a:t>IL CONTENUTO DELLA LEGGE</a:t>
            </a:r>
            <a:endParaRPr lang="it-IT" sz="3200" b="1" spc="50" dirty="0">
              <a:latin typeface="+mj-lt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28B0C3-D678-4E39-90CF-EDEA9AB4B3CF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3B228648-F1BA-48FC-B0BF-8C34C5A291C3}"/>
              </a:ext>
            </a:extLst>
          </p:cNvPr>
          <p:cNvSpPr/>
          <p:nvPr/>
        </p:nvSpPr>
        <p:spPr>
          <a:xfrm>
            <a:off x="318247" y="1302005"/>
            <a:ext cx="4984375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proposta di legge propone di innovare il percorso per la  definizione delle politiche pubbliche in tema di giovani, prevedendo sia strumenti di partecipazione e ascolto dei destinatari stessi delle politiche, sia la  condivisione di obiettivi strategici, risorse e strumenti attraverso la messa in campo di interventi coordinati tra tutti gli Assessorati, realizzando un approccio trasversale, imprescindibile per produrre dei cambiamenti significativi sui diversi aspetti della condizione giovanile.</a:t>
            </a:r>
            <a:endParaRPr lang="it-IT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sto scritto a mano propenso illeggibile">
            <a:extLst>
              <a:ext uri="{FF2B5EF4-FFF2-40B4-BE49-F238E27FC236}">
                <a16:creationId xmlns:a16="http://schemas.microsoft.com/office/drawing/2014/main" id="{41E757C9-58C9-41D2-99C6-51F4B690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0228" y="0"/>
            <a:ext cx="3831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9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0D578-D8C1-4122-9835-CD7F38813368}"/>
              </a:ext>
            </a:extLst>
          </p:cNvPr>
          <p:cNvSpPr txBox="1"/>
          <p:nvPr/>
        </p:nvSpPr>
        <p:spPr>
          <a:xfrm>
            <a:off x="318247" y="358615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>
                <a:latin typeface="+mj-lt"/>
              </a:rPr>
              <a:t>LE PRIORITÀ</a:t>
            </a:r>
            <a:endParaRPr lang="it-IT" sz="3200" b="1" spc="50" dirty="0">
              <a:latin typeface="+mj-lt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0393C3A-7AC4-4D33-A0ED-93DB4E1467C4}"/>
              </a:ext>
            </a:extLst>
          </p:cNvPr>
          <p:cNvSpPr/>
          <p:nvPr/>
        </p:nvSpPr>
        <p:spPr>
          <a:xfrm>
            <a:off x="428978" y="1532312"/>
            <a:ext cx="10993220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spc="150" dirty="0">
                <a:latin typeface="+mj-lt"/>
              </a:rPr>
              <a:t>AUTONOMIA E SOSTENIBILITÀ</a:t>
            </a:r>
          </a:p>
          <a:p>
            <a:pPr algn="just">
              <a:lnSpc>
                <a:spcPct val="150000"/>
              </a:lnSpc>
            </a:pPr>
            <a:r>
              <a:rPr lang="it-IT" sz="2400" b="1" spc="150" dirty="0">
                <a:latin typeface="+mj-lt"/>
              </a:rPr>
              <a:t>CREATIVITÀ E INNOVAZIONE</a:t>
            </a:r>
          </a:p>
          <a:p>
            <a:pPr algn="ctr">
              <a:lnSpc>
                <a:spcPct val="150000"/>
              </a:lnSpc>
            </a:pPr>
            <a:endParaRPr lang="it-IT" sz="2400" b="1" spc="15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it-IT" sz="2400" b="1" spc="150" dirty="0">
                <a:latin typeface="+mj-lt"/>
              </a:rPr>
              <a:t>CITTADINANZA ATTIVA</a:t>
            </a:r>
          </a:p>
          <a:p>
            <a:pPr algn="ctr">
              <a:lnSpc>
                <a:spcPct val="150000"/>
              </a:lnSpc>
            </a:pPr>
            <a:r>
              <a:rPr lang="it-IT" sz="2400" b="1" spc="150" dirty="0">
                <a:latin typeface="+mj-lt"/>
              </a:rPr>
              <a:t>LIFELONG LEARNING</a:t>
            </a:r>
          </a:p>
          <a:p>
            <a:endParaRPr lang="it-IT" sz="2000" dirty="0">
              <a:latin typeface="+mj-lt"/>
            </a:endParaRPr>
          </a:p>
        </p:txBody>
      </p:sp>
      <p:pic>
        <p:nvPicPr>
          <p:cNvPr id="6" name="Immagine 5" descr="Immagine che contiene persona, uomo, figlio, giovane&#10;&#10;Descrizione generata automaticamente">
            <a:extLst>
              <a:ext uri="{FF2B5EF4-FFF2-40B4-BE49-F238E27FC236}">
                <a16:creationId xmlns:a16="http://schemas.microsoft.com/office/drawing/2014/main" id="{B3E0AFFF-DAB8-4166-A30C-36B3051CC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8" y="3690398"/>
            <a:ext cx="12192000" cy="3167602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28B0C3-D678-4E39-90CF-EDEA9AB4B3CF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7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0D578-D8C1-4122-9835-CD7F38813368}"/>
              </a:ext>
            </a:extLst>
          </p:cNvPr>
          <p:cNvSpPr txBox="1"/>
          <p:nvPr/>
        </p:nvSpPr>
        <p:spPr>
          <a:xfrm>
            <a:off x="318247" y="358615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LA LEGGE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28B0C3-D678-4E39-90CF-EDEA9AB4B3CF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B21DEFB5-97D6-41B3-A8A7-D905B807B1A3}"/>
              </a:ext>
            </a:extLst>
          </p:cNvPr>
          <p:cNvSpPr/>
          <p:nvPr/>
        </p:nvSpPr>
        <p:spPr>
          <a:xfrm>
            <a:off x="817469" y="2440024"/>
            <a:ext cx="6771314" cy="845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200" b="1" spc="50" dirty="0">
                <a:latin typeface="+mj-lt"/>
              </a:rPr>
              <a:t>RAPPRESENTATIVITÀ E PARTECIPAZIONE</a:t>
            </a:r>
          </a:p>
        </p:txBody>
      </p:sp>
      <p:pic>
        <p:nvPicPr>
          <p:cNvPr id="3074" name="Picture 2" descr="Gli 8 tipi di bambini e ragazzi dell'Oratorio Feriale Estivo - Ape ...">
            <a:extLst>
              <a:ext uri="{FF2B5EF4-FFF2-40B4-BE49-F238E27FC236}">
                <a16:creationId xmlns:a16="http://schemas.microsoft.com/office/drawing/2014/main" id="{8F015F86-815C-4D67-BA70-04C6B23AD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4037" y="-1"/>
            <a:ext cx="4347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02CF44C-F375-478D-9096-43990E1FB33A}"/>
              </a:ext>
            </a:extLst>
          </p:cNvPr>
          <p:cNvSpPr/>
          <p:nvPr/>
        </p:nvSpPr>
        <p:spPr>
          <a:xfrm>
            <a:off x="810293" y="3562884"/>
            <a:ext cx="6552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spc="50" dirty="0">
                <a:latin typeface="+mj-lt"/>
              </a:rPr>
              <a:t>PROGRAMMAZIONE COORDINATA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EF6ABA-57CC-4259-A2BB-484719EDA57C}"/>
              </a:ext>
            </a:extLst>
          </p:cNvPr>
          <p:cNvSpPr txBox="1"/>
          <p:nvPr/>
        </p:nvSpPr>
        <p:spPr>
          <a:xfrm>
            <a:off x="832597" y="4520850"/>
            <a:ext cx="338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PARTECIPAZIONE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00EDFD-7EB7-469B-B817-2ABC226557E5}"/>
              </a:ext>
            </a:extLst>
          </p:cNvPr>
          <p:cNvSpPr txBox="1"/>
          <p:nvPr/>
        </p:nvSpPr>
        <p:spPr>
          <a:xfrm>
            <a:off x="832597" y="5547542"/>
            <a:ext cx="391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DISPOSIZIONI FINALI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30ED0D-5859-4974-B91B-51405E239AC7}"/>
              </a:ext>
            </a:extLst>
          </p:cNvPr>
          <p:cNvSpPr txBox="1"/>
          <p:nvPr/>
        </p:nvSpPr>
        <p:spPr>
          <a:xfrm>
            <a:off x="810294" y="1705719"/>
            <a:ext cx="414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FUNZIONI E RUOLI</a:t>
            </a:r>
          </a:p>
        </p:txBody>
      </p:sp>
    </p:spTree>
    <p:extLst>
      <p:ext uri="{BB962C8B-B14F-4D97-AF65-F5344CB8AC3E}">
        <p14:creationId xmlns:p14="http://schemas.microsoft.com/office/powerpoint/2010/main" val="328974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696BB7F-521C-4CCB-8F4A-2B65CA5860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08" y="-159662"/>
            <a:ext cx="11057465" cy="70176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777112-B78D-441A-A9B9-81784AD25D7D}"/>
              </a:ext>
            </a:extLst>
          </p:cNvPr>
          <p:cNvSpPr txBox="1"/>
          <p:nvPr/>
        </p:nvSpPr>
        <p:spPr>
          <a:xfrm>
            <a:off x="0" y="3615938"/>
            <a:ext cx="2631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50" dirty="0">
                <a:latin typeface="+mj-lt"/>
              </a:rPr>
              <a:t>Tavolo istituzionale consulta con ANCI Lombardia, Regione Ecclesiastica e Polis</a:t>
            </a:r>
          </a:p>
          <a:p>
            <a:pPr algn="ctr"/>
            <a:endParaRPr lang="it-IT" sz="1600" b="1" spc="50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B0CD61-92E2-4108-808D-ED422934E8C1}"/>
              </a:ext>
            </a:extLst>
          </p:cNvPr>
          <p:cNvSpPr txBox="1"/>
          <p:nvPr/>
        </p:nvSpPr>
        <p:spPr>
          <a:xfrm>
            <a:off x="9117106" y="3732479"/>
            <a:ext cx="2631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pc="50" dirty="0" err="1">
                <a:latin typeface="+mj-lt"/>
              </a:rPr>
              <a:t>Interciy</a:t>
            </a:r>
            <a:r>
              <a:rPr lang="it-IT" sz="1600" spc="50" dirty="0">
                <a:latin typeface="+mj-lt"/>
              </a:rPr>
              <a:t> Youth Conference</a:t>
            </a:r>
            <a:endParaRPr lang="it-IT" sz="1600" b="1" spc="50" dirty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D1655C-3386-48EF-9ED2-DFB78BF7547F}"/>
              </a:ext>
            </a:extLst>
          </p:cNvPr>
          <p:cNvSpPr txBox="1"/>
          <p:nvPr/>
        </p:nvSpPr>
        <p:spPr>
          <a:xfrm>
            <a:off x="1857777" y="1694888"/>
            <a:ext cx="263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50" dirty="0">
                <a:latin typeface="+mj-lt"/>
              </a:rPr>
              <a:t>Tavolo giovani sul territorio</a:t>
            </a:r>
          </a:p>
          <a:p>
            <a:pPr algn="ctr"/>
            <a:endParaRPr lang="it-IT" sz="1600" b="1" spc="50" dirty="0">
              <a:latin typeface="+mj-l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ABA1BD-9A00-4968-99F3-7879304946CE}"/>
              </a:ext>
            </a:extLst>
          </p:cNvPr>
          <p:cNvSpPr/>
          <p:nvPr/>
        </p:nvSpPr>
        <p:spPr>
          <a:xfrm>
            <a:off x="2627988" y="3732479"/>
            <a:ext cx="89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pc="50" dirty="0">
                <a:latin typeface="+mj-lt"/>
              </a:rPr>
              <a:t>LUG 20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367694D-8FFF-4D84-A61F-290869871129}"/>
              </a:ext>
            </a:extLst>
          </p:cNvPr>
          <p:cNvSpPr/>
          <p:nvPr/>
        </p:nvSpPr>
        <p:spPr>
          <a:xfrm>
            <a:off x="4924424" y="1770945"/>
            <a:ext cx="586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spc="50" dirty="0">
                <a:latin typeface="+mj-lt"/>
              </a:rPr>
              <a:t>NOV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375391-D7B5-47DC-9BF2-1ABC4D739CAA}"/>
              </a:ext>
            </a:extLst>
          </p:cNvPr>
          <p:cNvSpPr txBox="1"/>
          <p:nvPr/>
        </p:nvSpPr>
        <p:spPr>
          <a:xfrm>
            <a:off x="5048670" y="758576"/>
            <a:ext cx="263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50" dirty="0">
                <a:latin typeface="+mj-lt"/>
              </a:rPr>
              <a:t>Stati Generali Giovani</a:t>
            </a:r>
          </a:p>
          <a:p>
            <a:pPr algn="ctr"/>
            <a:endParaRPr lang="it-IT" sz="1600" b="1" spc="50" dirty="0">
              <a:latin typeface="+mj-lt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ECBDB70-CC32-4EC1-967D-FD73978A7AE0}"/>
              </a:ext>
            </a:extLst>
          </p:cNvPr>
          <p:cNvSpPr/>
          <p:nvPr/>
        </p:nvSpPr>
        <p:spPr>
          <a:xfrm>
            <a:off x="7754523" y="784499"/>
            <a:ext cx="452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spc="50" dirty="0">
                <a:latin typeface="+mj-lt"/>
              </a:rPr>
              <a:t>DIC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845E07-2498-4D3A-8F44-9DA7E949605A}"/>
              </a:ext>
            </a:extLst>
          </p:cNvPr>
          <p:cNvSpPr txBox="1"/>
          <p:nvPr/>
        </p:nvSpPr>
        <p:spPr>
          <a:xfrm>
            <a:off x="10437220" y="1093835"/>
            <a:ext cx="182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50" dirty="0">
                <a:latin typeface="+mj-lt"/>
              </a:rPr>
              <a:t>Presentazione PDL in Giunta</a:t>
            </a:r>
          </a:p>
          <a:p>
            <a:pPr algn="ctr"/>
            <a:endParaRPr lang="it-IT" sz="1600" b="1" spc="50" dirty="0">
              <a:latin typeface="+mj-lt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CC1F0CA-F381-4D50-A762-323C67E0DE71}"/>
              </a:ext>
            </a:extLst>
          </p:cNvPr>
          <p:cNvSpPr/>
          <p:nvPr/>
        </p:nvSpPr>
        <p:spPr>
          <a:xfrm>
            <a:off x="9117106" y="3059668"/>
            <a:ext cx="57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pc="50" dirty="0">
                <a:latin typeface="+mj-lt"/>
              </a:rPr>
              <a:t>OTT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3930C3B-1475-446D-BEED-9A1EA58E9AE3}"/>
              </a:ext>
            </a:extLst>
          </p:cNvPr>
          <p:cNvSpPr txBox="1"/>
          <p:nvPr/>
        </p:nvSpPr>
        <p:spPr>
          <a:xfrm>
            <a:off x="785591" y="161782"/>
            <a:ext cx="1158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spc="50" dirty="0">
                <a:latin typeface="+mj-lt"/>
              </a:rPr>
              <a:t>ROADMAP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0B36D78-1288-4995-9599-C52DD8AD601B}"/>
              </a:ext>
            </a:extLst>
          </p:cNvPr>
          <p:cNvCxnSpPr>
            <a:cxnSpLocks/>
          </p:cNvCxnSpPr>
          <p:nvPr/>
        </p:nvCxnSpPr>
        <p:spPr>
          <a:xfrm>
            <a:off x="428978" y="943390"/>
            <a:ext cx="1377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A6FDC98A-B8E4-4872-9A81-DC88C80BB0CE}"/>
              </a:ext>
            </a:extLst>
          </p:cNvPr>
          <p:cNvSpPr/>
          <p:nvPr/>
        </p:nvSpPr>
        <p:spPr>
          <a:xfrm>
            <a:off x="10306662" y="290901"/>
            <a:ext cx="713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spc="50" dirty="0">
                <a:latin typeface="+mj-lt"/>
              </a:rPr>
              <a:t>FEB 21</a:t>
            </a:r>
          </a:p>
        </p:txBody>
      </p:sp>
    </p:spTree>
    <p:extLst>
      <p:ext uri="{BB962C8B-B14F-4D97-AF65-F5344CB8AC3E}">
        <p14:creationId xmlns:p14="http://schemas.microsoft.com/office/powerpoint/2010/main" val="383102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7" ma:contentTypeDescription="Create a new document." ma:contentTypeScope="" ma:versionID="71aff31462b4074963b8c698d1c1c68f">
  <xsd:schema xmlns:xsd="http://www.w3.org/2001/XMLSchema" xmlns:xs="http://www.w3.org/2001/XMLSchema" xmlns:p="http://schemas.microsoft.com/office/2006/metadata/properties" xmlns:ns2="6dc4bcd6-49db-4c07-9060-8acfc67cef9f" xmlns:ns3="fb0879af-3eba-417a-a55a-ffe6dcd6ca77" targetNamespace="http://schemas.microsoft.com/office/2006/metadata/properties" ma:root="true" ma:fieldsID="e3831fb232ece3fdb834cba9867a0e69" ns2:_="" ns3:_=""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45EAA-D5AC-4DCF-8343-9F287406F9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0BFC8-0A8B-4BBB-ABD5-CF41F955155D}">
  <ds:schemaRefs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08D1AE-73B5-430E-B68E-A4A85808E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2020-07-22T16:46:16Z</dcterms:created>
  <dcterms:modified xsi:type="dcterms:W3CDTF">2020-07-29T09:16:52Z</dcterms:modified>
</cp:coreProperties>
</file>